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30"/>
  </p:notesMasterIdLst>
  <p:sldIdLst>
    <p:sldId id="256" r:id="rId2"/>
    <p:sldId id="257" r:id="rId3"/>
    <p:sldId id="258" r:id="rId4"/>
    <p:sldId id="266" r:id="rId5"/>
    <p:sldId id="259" r:id="rId6"/>
    <p:sldId id="267" r:id="rId7"/>
    <p:sldId id="270" r:id="rId8"/>
    <p:sldId id="268" r:id="rId9"/>
    <p:sldId id="271" r:id="rId10"/>
    <p:sldId id="269" r:id="rId11"/>
    <p:sldId id="272" r:id="rId12"/>
    <p:sldId id="278" r:id="rId13"/>
    <p:sldId id="273" r:id="rId14"/>
    <p:sldId id="277" r:id="rId15"/>
    <p:sldId id="279" r:id="rId16"/>
    <p:sldId id="283" r:id="rId17"/>
    <p:sldId id="274" r:id="rId18"/>
    <p:sldId id="280" r:id="rId19"/>
    <p:sldId id="287" r:id="rId20"/>
    <p:sldId id="281" r:id="rId21"/>
    <p:sldId id="275" r:id="rId22"/>
    <p:sldId id="282" r:id="rId23"/>
    <p:sldId id="276" r:id="rId24"/>
    <p:sldId id="285" r:id="rId25"/>
    <p:sldId id="284" r:id="rId26"/>
    <p:sldId id="286" r:id="rId27"/>
    <p:sldId id="288" r:id="rId28"/>
    <p:sldId id="264" r:id="rId2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8" d="100"/>
          <a:sy n="38" d="100"/>
        </p:scale>
        <p:origin x="64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7063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c883cc5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33c883cc5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28642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264690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c883cc5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33c883cc5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78723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97703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02292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42284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c883cc5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33c883cc5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62362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5599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1858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c883cc5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33c883cc5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26261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c883cc5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33c883cc5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33046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36172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c883cc5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33c883cc5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08746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05514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70356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76351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92520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c883cc5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33c883cc5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4891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30115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c883cc5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Google Shape;86;g33c883cc5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187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2896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c883cc5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33c883cc5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0212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41248" y="-344547"/>
            <a:ext cx="5650752" cy="721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41248" y="-344547"/>
            <a:ext cx="5650752" cy="721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 l="19399" t="1159" b="2874"/>
          <a:stretch/>
        </p:blipFill>
        <p:spPr>
          <a:xfrm>
            <a:off x="-1" y="-16778"/>
            <a:ext cx="8934995" cy="688784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5282892" y="3233734"/>
            <a:ext cx="6509306" cy="1105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5282891" y="4419336"/>
            <a:ext cx="6282267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7" name="Google Shape;17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511636" y="-2755041"/>
            <a:ext cx="5591497" cy="7792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41248" y="-340494"/>
            <a:ext cx="5650752" cy="721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38453" y="-340494"/>
            <a:ext cx="5650752" cy="7211077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65760" y="365125"/>
            <a:ext cx="1139444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1"/>
          </p:nvPr>
        </p:nvSpPr>
        <p:spPr>
          <a:xfrm>
            <a:off x="365760" y="2037805"/>
            <a:ext cx="11394440" cy="4564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3" name="Google Shape;2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608908"/>
            <a:ext cx="5378245" cy="254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6774425"/>
            <a:ext cx="12192000" cy="96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4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38453" y="-340494"/>
            <a:ext cx="5650752" cy="721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34482" y="-344850"/>
            <a:ext cx="5650752" cy="721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774425"/>
            <a:ext cx="12192000" cy="96157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365760" y="365124"/>
            <a:ext cx="11394440" cy="6237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34482" y="-344850"/>
            <a:ext cx="5650752" cy="721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41248" y="-353077"/>
            <a:ext cx="5650752" cy="7211077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365760" y="396968"/>
            <a:ext cx="1139444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2B49"/>
              </a:buClr>
              <a:buSzPts val="4400"/>
              <a:buFont typeface="Arial"/>
              <a:buNone/>
              <a:defRPr sz="4400">
                <a:solidFill>
                  <a:srgbClr val="062B4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365760" y="1825625"/>
            <a:ext cx="565404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594766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6" name="Google Shape;3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774425"/>
            <a:ext cx="12192000" cy="96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>
  <p:cSld name="Vertical Title and 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0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38453" y="-340494"/>
            <a:ext cx="5650752" cy="721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0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44445" y="-353077"/>
            <a:ext cx="5650752" cy="721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0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48352" y="-353077"/>
            <a:ext cx="5650752" cy="721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0"/>
          <p:cNvPicPr preferRelativeResize="0"/>
          <p:nvPr/>
        </p:nvPicPr>
        <p:blipFill rotWithShape="1">
          <a:blip r:embed="rId3">
            <a:alphaModFix/>
          </a:blip>
          <a:srcRect l="27356" t="66917" r="24008" b="23368"/>
          <a:stretch/>
        </p:blipFill>
        <p:spPr>
          <a:xfrm>
            <a:off x="3889985" y="5658464"/>
            <a:ext cx="4640827" cy="1199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52375" y="3317965"/>
            <a:ext cx="5304661" cy="915128"/>
          </a:xfrm>
          <a:prstGeom prst="rect">
            <a:avLst/>
          </a:prstGeom>
          <a:solidFill>
            <a:srgbClr val="102346"/>
          </a:solidFill>
          <a:ln>
            <a:noFill/>
          </a:ln>
        </p:spPr>
      </p:pic>
      <p:pic>
        <p:nvPicPr>
          <p:cNvPr id="69" name="Google Shape;69;p10"/>
          <p:cNvPicPr preferRelativeResize="0"/>
          <p:nvPr/>
        </p:nvPicPr>
        <p:blipFill rotWithShape="1">
          <a:blip r:embed="rId5">
            <a:alphaModFix/>
          </a:blip>
          <a:srcRect t="31570" b="29954"/>
          <a:stretch/>
        </p:blipFill>
        <p:spPr>
          <a:xfrm>
            <a:off x="3678601" y="339634"/>
            <a:ext cx="4852211" cy="2638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0"/>
          <p:cNvPicPr preferRelativeResize="0"/>
          <p:nvPr/>
        </p:nvPicPr>
        <p:blipFill rotWithShape="1">
          <a:blip r:embed="rId6">
            <a:alphaModFix/>
          </a:blip>
          <a:srcRect l="26634" t="1500" b="11572"/>
          <a:stretch/>
        </p:blipFill>
        <p:spPr>
          <a:xfrm>
            <a:off x="-65314" y="0"/>
            <a:ext cx="5865221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1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44800" y="-340495"/>
            <a:ext cx="5650752" cy="721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1"/>
          <p:cNvPicPr preferRelativeResize="0"/>
          <p:nvPr/>
        </p:nvPicPr>
        <p:blipFill rotWithShape="1">
          <a:blip r:embed="rId2">
            <a:alphaModFix/>
          </a:blip>
          <a:srcRect r="12120" b="13343"/>
          <a:stretch/>
        </p:blipFill>
        <p:spPr>
          <a:xfrm>
            <a:off x="6548352" y="-353077"/>
            <a:ext cx="5650752" cy="7211077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1"/>
          <p:cNvSpPr txBox="1">
            <a:spLocks noGrp="1"/>
          </p:cNvSpPr>
          <p:nvPr>
            <p:ph type="title"/>
          </p:nvPr>
        </p:nvSpPr>
        <p:spPr>
          <a:xfrm>
            <a:off x="365760" y="365125"/>
            <a:ext cx="1139444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9848"/>
              </a:buClr>
              <a:buSzPts val="4400"/>
              <a:buFont typeface="Arial"/>
              <a:buNone/>
              <a:defRPr>
                <a:solidFill>
                  <a:srgbClr val="549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 rot="5400000">
            <a:off x="3887311" y="-1695926"/>
            <a:ext cx="4351338" cy="1139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76" name="Google Shape;7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774425"/>
            <a:ext cx="12192000" cy="96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ctrTitle"/>
          </p:nvPr>
        </p:nvSpPr>
        <p:spPr>
          <a:xfrm>
            <a:off x="5135525" y="2636874"/>
            <a:ext cx="7364819" cy="734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lvl="0"/>
            <a:r>
              <a:rPr lang="en-US" sz="4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School Management System</a:t>
            </a:r>
            <a:endParaRPr sz="4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2" name="Google Shape;82;p12"/>
          <p:cNvSpPr txBox="1">
            <a:spLocks noGrp="1"/>
          </p:cNvSpPr>
          <p:nvPr>
            <p:ph type="subTitle" idx="1"/>
          </p:nvPr>
        </p:nvSpPr>
        <p:spPr>
          <a:xfrm>
            <a:off x="4939105" y="3504934"/>
            <a:ext cx="7252895" cy="3353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2346"/>
              </a:buClr>
              <a:buSzPts val="1800"/>
              <a:buNone/>
            </a:pPr>
            <a:r>
              <a:rPr lang="en-US" sz="3100" b="1" dirty="0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Student Name :</a:t>
            </a:r>
            <a:r>
              <a:rPr lang="en-US" sz="31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Farah Mohamed Ahmed Habib</a:t>
            </a:r>
            <a:r>
              <a:rPr lang="en-US" sz="3100" b="1" dirty="0">
                <a:solidFill>
                  <a:schemeClr val="accent5">
                    <a:lumMod val="75000"/>
                  </a:schemeClr>
                </a:solidFill>
              </a:rPr>
              <a:t>    </a:t>
            </a:r>
            <a:r>
              <a:rPr lang="en-US" sz="3100" b="1" dirty="0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ID :</a:t>
            </a:r>
            <a:r>
              <a:rPr lang="en-US" sz="31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243897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rgbClr val="102346"/>
              </a:buClr>
            </a:pPr>
            <a:r>
              <a:rPr lang="en-US" sz="3100" b="1" dirty="0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Student Name :</a:t>
            </a:r>
            <a:r>
              <a:rPr lang="en-US" sz="31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Sarah Mohamed Ali                      </a:t>
            </a:r>
            <a:r>
              <a:rPr lang="en-US" sz="3100" b="1" dirty="0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ID :</a:t>
            </a:r>
            <a:r>
              <a:rPr lang="en-US" sz="31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248097</a:t>
            </a:r>
            <a:endParaRPr lang="en-US" sz="31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rgbClr val="102346"/>
              </a:buClr>
            </a:pPr>
            <a:r>
              <a:rPr lang="en-US" sz="3100" b="1" dirty="0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Student Name :</a:t>
            </a:r>
            <a:r>
              <a:rPr lang="en-US" sz="31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Toni Wagdi </a:t>
            </a:r>
            <a:r>
              <a:rPr lang="en-US" sz="3100" b="1" dirty="0" err="1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Wadie</a:t>
            </a:r>
            <a:r>
              <a:rPr lang="en-US" sz="31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                       </a:t>
            </a:r>
            <a:r>
              <a:rPr lang="en-US" sz="3100" b="1" dirty="0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ID:</a:t>
            </a:r>
            <a:r>
              <a:rPr lang="en-US" sz="31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244743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rgbClr val="102346"/>
              </a:buClr>
            </a:pPr>
            <a:r>
              <a:rPr lang="en-US" sz="3100" b="1" dirty="0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Student Name :</a:t>
            </a:r>
            <a:r>
              <a:rPr lang="en-US" sz="31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Ahmed </a:t>
            </a:r>
            <a:r>
              <a:rPr lang="en-US" sz="3100" b="1" dirty="0" err="1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Hisham</a:t>
            </a:r>
            <a:r>
              <a:rPr lang="en-US" sz="31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Mohsen              </a:t>
            </a:r>
            <a:r>
              <a:rPr lang="en-US" sz="3100" b="1" dirty="0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ID :</a:t>
            </a:r>
            <a:r>
              <a:rPr lang="en-US" sz="31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242435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rgbClr val="102346"/>
              </a:buClr>
            </a:pPr>
            <a:r>
              <a:rPr lang="en-US" sz="3100" b="1" dirty="0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Student Name :</a:t>
            </a:r>
            <a:r>
              <a:rPr lang="en-US" sz="3100" b="1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Youssef Mohamed                    </a:t>
            </a:r>
            <a:r>
              <a:rPr lang="en-US" sz="3100" b="1">
                <a:solidFill>
                  <a:schemeClr val="accent5">
                    <a:lumMod val="75000"/>
                  </a:schemeClr>
                </a:solidFill>
              </a:rPr>
              <a:t>    </a:t>
            </a:r>
            <a:r>
              <a:rPr lang="en-US" sz="3100" b="1" dirty="0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ID </a:t>
            </a:r>
            <a:r>
              <a:rPr lang="en-US" sz="3100" b="1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-US" sz="3100" b="1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234833</a:t>
            </a:r>
            <a:endParaRPr lang="en-US" b="1" dirty="0">
              <a:solidFill>
                <a:schemeClr val="accent5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>
              <a:lnSpc>
                <a:spcPct val="150000"/>
              </a:lnSpc>
              <a:buClr>
                <a:srgbClr val="102346"/>
              </a:buClr>
            </a:pPr>
            <a:endParaRPr lang="en-US" sz="3000" b="1" dirty="0">
              <a:solidFill>
                <a:schemeClr val="accent5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>
              <a:lnSpc>
                <a:spcPct val="150000"/>
              </a:lnSpc>
              <a:buClr>
                <a:srgbClr val="102346"/>
              </a:buClr>
            </a:pPr>
            <a:r>
              <a:rPr lang="en-US" sz="3000" b="1" dirty="0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Presented </a:t>
            </a:r>
            <a:r>
              <a:rPr lang="en-US" sz="3000" b="1" dirty="0" err="1">
                <a:solidFill>
                  <a:schemeClr val="accent5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to:</a:t>
            </a:r>
            <a:r>
              <a:rPr lang="en-US" sz="3000" b="1" dirty="0" err="1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Eng</a:t>
            </a:r>
            <a:r>
              <a:rPr lang="en-US" sz="30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3000" b="1" dirty="0" err="1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Gehad</a:t>
            </a:r>
            <a:r>
              <a:rPr lang="en-US" sz="3000" b="1" dirty="0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000" b="1" dirty="0" err="1">
                <a:solidFill>
                  <a:schemeClr val="accent5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Ehab</a:t>
            </a:r>
            <a:endParaRPr sz="30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dirty="0"/>
          </a:p>
        </p:txBody>
      </p:sp>
      <p:pic>
        <p:nvPicPr>
          <p:cNvPr id="83" name="Google Shape;83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1001" y="0"/>
            <a:ext cx="2864901" cy="2700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257" y="659219"/>
            <a:ext cx="10111562" cy="561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6517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365760" y="365125"/>
            <a:ext cx="11394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rgbClr val="062B49"/>
              </a:buClr>
            </a:pPr>
            <a:r>
              <a:rPr lang="en-US" sz="4800" dirty="0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Person</a:t>
            </a:r>
            <a:endParaRPr sz="4800" dirty="0">
              <a:solidFill>
                <a:srgbClr val="062B4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365760" y="2037805"/>
            <a:ext cx="11394300" cy="4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Defines an abstract superclass for record management.</a:t>
            </a:r>
          </a:p>
          <a:p>
            <a:pPr marL="11430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consistency in the implementation of record management operations across all derived classes, promoting a standardized approach in the object-oriented design. 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181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623" y="669851"/>
            <a:ext cx="10069033" cy="551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504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365760" y="365125"/>
            <a:ext cx="11394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rgbClr val="062B49"/>
              </a:buClr>
            </a:pPr>
            <a:r>
              <a:rPr lang="en-US" sz="4800" dirty="0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Teacher</a:t>
            </a:r>
            <a:endParaRPr sz="4800" dirty="0">
              <a:solidFill>
                <a:srgbClr val="062B4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365760" y="2037805"/>
            <a:ext cx="11394300" cy="4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Role:</a:t>
            </a:r>
            <a:r>
              <a:rPr lang="en-US" dirty="0"/>
              <a:t> Manages teacher records, including saving and modifying.</a:t>
            </a:r>
          </a:p>
          <a:p>
            <a:pPr marL="114300" indent="0" algn="just">
              <a:buNone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Purpose: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Handles the storage, retrieval, and modification of teacher data in the database, supporting administrative tasks like salary viewing and record updates with precision.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48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63" y="467832"/>
            <a:ext cx="6084653" cy="59861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3721" y="478465"/>
            <a:ext cx="6078279" cy="592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1907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256" y="393406"/>
            <a:ext cx="10037135" cy="615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5868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581" y="340243"/>
            <a:ext cx="9930810" cy="595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4158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365760" y="365125"/>
            <a:ext cx="11394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rgbClr val="062B49"/>
              </a:buClr>
            </a:pPr>
            <a:r>
              <a:rPr lang="en-US" dirty="0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en-US" dirty="0" err="1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TeacherSectionGUI</a:t>
            </a:r>
            <a:endParaRPr dirty="0">
              <a:solidFill>
                <a:srgbClr val="062B4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365760" y="2037805"/>
            <a:ext cx="11394300" cy="4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a GUI for teacher record management.</a:t>
            </a:r>
          </a:p>
          <a:p>
            <a:pPr marL="11430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users to perform create, read, update, and delete operations on teacher records, offering a user-friendly interface to streamline administrative tasks effectively.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90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2019" y="0"/>
            <a:ext cx="6464596" cy="65390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1464" y="0"/>
            <a:ext cx="6572303" cy="631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2657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8366" y="74429"/>
            <a:ext cx="6287148" cy="65815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3480" y="0"/>
            <a:ext cx="6634716" cy="659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2198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365760" y="365125"/>
            <a:ext cx="11394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rgbClr val="062B49"/>
              </a:buClr>
            </a:pPr>
            <a:r>
              <a:rPr lang="en-US" sz="4800" dirty="0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1.CustomDate</a:t>
            </a:r>
            <a:endParaRPr sz="4800" dirty="0">
              <a:solidFill>
                <a:srgbClr val="062B4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365760" y="2037805"/>
            <a:ext cx="11394300" cy="4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just"/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Validates date inputs with leap year logic and month formats.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that all date entries are accurately formatted and consistently stored in the database, maintaining data integrity and reliability across the entire application.</a:t>
            </a: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316" y="0"/>
            <a:ext cx="6655981" cy="66347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19369" y="74429"/>
            <a:ext cx="6513843" cy="663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411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365760" y="365125"/>
            <a:ext cx="11394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rgbClr val="062B49"/>
              </a:buClr>
            </a:pPr>
            <a:r>
              <a:rPr lang="en-US" sz="4800" dirty="0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 Student</a:t>
            </a:r>
            <a:endParaRPr sz="4800" dirty="0">
              <a:solidFill>
                <a:srgbClr val="062B4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365760" y="2037805"/>
            <a:ext cx="11394300" cy="4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Role: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Manages student records and calculates fees.</a:t>
            </a:r>
          </a:p>
          <a:p>
            <a:pPr marL="114300" indent="0" algn="just">
              <a:buNone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Purpose: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Tracks student information in the database and computes fee details such as due amounts, fines, and advances, supporting financial oversight within the educational system.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45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8222" y="116958"/>
            <a:ext cx="6326371" cy="66240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4111" y="0"/>
            <a:ext cx="6634717" cy="665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6297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365760" y="365125"/>
            <a:ext cx="11394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rgbClr val="062B49"/>
              </a:buClr>
            </a:pPr>
            <a:r>
              <a:rPr lang="en-US" sz="4800" dirty="0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 </a:t>
            </a:r>
            <a:r>
              <a:rPr lang="en-US" sz="4800" dirty="0" err="1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StudentSectionGUI</a:t>
            </a:r>
            <a:endParaRPr sz="4800" dirty="0">
              <a:solidFill>
                <a:srgbClr val="062B4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365760" y="2037805"/>
            <a:ext cx="11394300" cy="4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Offers a GUI for student record management.</a:t>
            </a:r>
          </a:p>
          <a:p>
            <a:pPr marL="11430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Facilitates the handling of student data and displays fee-related information, enabling users to manage records efficiently and access financial details with ease.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48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8856" y="-10634"/>
            <a:ext cx="6443330" cy="69430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4112" y="0"/>
            <a:ext cx="64858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799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6324" y="0"/>
            <a:ext cx="625194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0949" y="138222"/>
            <a:ext cx="6783571" cy="671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016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1386" y="0"/>
            <a:ext cx="6613452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9172" y="0"/>
            <a:ext cx="6614409" cy="667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894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60" y="0"/>
            <a:ext cx="11649740" cy="669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395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856"/>
            <a:ext cx="6230679" cy="65177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703" y="106325"/>
            <a:ext cx="5964297" cy="64539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365760" y="365125"/>
            <a:ext cx="11394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rgbClr val="062B49"/>
              </a:buClr>
            </a:pPr>
            <a:r>
              <a:rPr lang="en-US" sz="4800" dirty="0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4800" dirty="0" err="1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DatabaseHandler</a:t>
            </a:r>
            <a:endParaRPr sz="4800" dirty="0">
              <a:solidFill>
                <a:srgbClr val="062B4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365760" y="2037805"/>
            <a:ext cx="11394300" cy="4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just"/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Manages database connectivity and performs CRUD operations.</a:t>
            </a:r>
          </a:p>
          <a:p>
            <a:pPr marL="11430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Facilitates secure and efficient interactions with the MySQL database through JDBC, enabling the system to handle data operations while protecting against vulnerabilities like SQL injection.</a:t>
            </a:r>
          </a:p>
        </p:txBody>
      </p:sp>
    </p:spTree>
    <p:extLst>
      <p:ext uri="{BB962C8B-B14F-4D97-AF65-F5344CB8AC3E}">
        <p14:creationId xmlns:p14="http://schemas.microsoft.com/office/powerpoint/2010/main" val="12632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088" y="574536"/>
            <a:ext cx="6154544" cy="5793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1582" y="116958"/>
            <a:ext cx="6666613" cy="65390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959"/>
            <a:ext cx="6060559" cy="62944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3358" y="85060"/>
            <a:ext cx="6868633" cy="634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0925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365760" y="365125"/>
            <a:ext cx="11394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rgbClr val="062B49"/>
              </a:buClr>
            </a:pPr>
            <a:r>
              <a:rPr lang="en-US" sz="4800" dirty="0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SchoolSystemGSE122i</a:t>
            </a:r>
            <a:endParaRPr sz="4800" dirty="0">
              <a:solidFill>
                <a:srgbClr val="062B4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365760" y="2037805"/>
            <a:ext cx="11394300" cy="4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Acts as the entry point with console-based date validation.</a:t>
            </a:r>
          </a:p>
          <a:p>
            <a:pPr marL="11430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Validates the initial date input provided by the user and subsequently launches the graphical user interface, ensuring the application starts with a verified foundation.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44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20" y="680484"/>
            <a:ext cx="10037135" cy="54864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noFill/>
            <a:miter lim="800000"/>
          </a:ln>
          <a:effectLst>
            <a:glow rad="228600">
              <a:srgbClr val="4F81BD">
                <a:satMod val="175000"/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12738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365760" y="365125"/>
            <a:ext cx="11394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Clr>
                <a:srgbClr val="062B49"/>
              </a:buClr>
            </a:pPr>
            <a:r>
              <a:rPr lang="en-US" sz="4800" dirty="0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4800" dirty="0" err="1">
                <a:solidFill>
                  <a:srgbClr val="062B4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SchoolGUI</a:t>
            </a:r>
            <a:endParaRPr sz="4800" dirty="0">
              <a:solidFill>
                <a:srgbClr val="062B4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365760" y="2037805"/>
            <a:ext cx="11394300" cy="4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Displays the main menu with navigation buttons.</a:t>
            </a:r>
          </a:p>
          <a:p>
            <a:pPr marL="11430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Guides users to access either the student or teacher management sections or exit the application, providing an intuitive navigation experience to enhance usability.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27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</TotalTime>
  <Words>427</Words>
  <Application>Microsoft Office PowerPoint</Application>
  <PresentationFormat>Widescreen</PresentationFormat>
  <Paragraphs>44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Times New Roman</vt:lpstr>
      <vt:lpstr>Office Theme</vt:lpstr>
      <vt:lpstr>School Management System</vt:lpstr>
      <vt:lpstr>1.CustomDate</vt:lpstr>
      <vt:lpstr>PowerPoint Presentation</vt:lpstr>
      <vt:lpstr>2. DatabaseHandler</vt:lpstr>
      <vt:lpstr>PowerPoint Presentation</vt:lpstr>
      <vt:lpstr>PowerPoint Presentation</vt:lpstr>
      <vt:lpstr>3. SchoolSystemGSE122i</vt:lpstr>
      <vt:lpstr>PowerPoint Presentation</vt:lpstr>
      <vt:lpstr>4. SchoolGUI</vt:lpstr>
      <vt:lpstr>PowerPoint Presentation</vt:lpstr>
      <vt:lpstr>5. Person</vt:lpstr>
      <vt:lpstr>PowerPoint Presentation</vt:lpstr>
      <vt:lpstr>6. Teacher</vt:lpstr>
      <vt:lpstr>PowerPoint Presentation</vt:lpstr>
      <vt:lpstr>PowerPoint Presentation</vt:lpstr>
      <vt:lpstr>PowerPoint Presentation</vt:lpstr>
      <vt:lpstr>7. TeacherSectionGUI</vt:lpstr>
      <vt:lpstr>PowerPoint Presentation</vt:lpstr>
      <vt:lpstr>PowerPoint Presentation</vt:lpstr>
      <vt:lpstr>PowerPoint Presentation</vt:lpstr>
      <vt:lpstr>8. Student</vt:lpstr>
      <vt:lpstr>PowerPoint Presentation</vt:lpstr>
      <vt:lpstr>9. StudentSectionGUI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Management System</dc:title>
  <dc:creator>El-Mo3az</dc:creator>
  <cp:lastModifiedBy>Farida Zeina</cp:lastModifiedBy>
  <cp:revision>14</cp:revision>
  <dcterms:modified xsi:type="dcterms:W3CDTF">2025-05-17T08:52:25Z</dcterms:modified>
</cp:coreProperties>
</file>